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1855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9979863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63033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710918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503137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39860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119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3891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753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847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049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304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5736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7914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2111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391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417126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rewminate.com/escaping-germany-after-the-fall-of-the-weimar-republic/" TargetMode="External"/><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mailto:fspeers638@c2kni.ne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D8497-8D19-4B71-8EEC-7352C38B1930}"/>
              </a:ext>
            </a:extLst>
          </p:cNvPr>
          <p:cNvSpPr>
            <a:spLocks noGrp="1"/>
          </p:cNvSpPr>
          <p:nvPr>
            <p:ph type="ctrTitle"/>
          </p:nvPr>
        </p:nvSpPr>
        <p:spPr/>
        <p:txBody>
          <a:bodyPr/>
          <a:lstStyle/>
          <a:p>
            <a:r>
              <a:rPr lang="en-GB" sz="7200" dirty="0" smtClean="0"/>
              <a:t>AS/A Level </a:t>
            </a:r>
            <a:r>
              <a:rPr lang="en-GB" sz="7200" dirty="0"/>
              <a:t>History</a:t>
            </a:r>
          </a:p>
        </p:txBody>
      </p:sp>
    </p:spTree>
    <p:extLst>
      <p:ext uri="{BB962C8B-B14F-4D97-AF65-F5344CB8AC3E}">
        <p14:creationId xmlns:p14="http://schemas.microsoft.com/office/powerpoint/2010/main" val="85232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EFC18-416D-4B09-9D9A-8F76D5F72DB4}"/>
              </a:ext>
            </a:extLst>
          </p:cNvPr>
          <p:cNvSpPr>
            <a:spLocks noGrp="1"/>
          </p:cNvSpPr>
          <p:nvPr>
            <p:ph type="title"/>
          </p:nvPr>
        </p:nvSpPr>
        <p:spPr>
          <a:xfrm>
            <a:off x="677334" y="609600"/>
            <a:ext cx="8596668" cy="5467350"/>
          </a:xfrm>
        </p:spPr>
        <p:txBody>
          <a:bodyPr>
            <a:normAutofit fontScale="90000"/>
          </a:bodyPr>
          <a:lstStyle/>
          <a:p>
            <a:r>
              <a:rPr lang="en-GB" u="sng" dirty="0"/>
              <a:t>Why study History?</a:t>
            </a:r>
            <a:r>
              <a:rPr lang="en-GB" dirty="0"/>
              <a:t/>
            </a:r>
            <a:br>
              <a:rPr lang="en-GB" dirty="0"/>
            </a:br>
            <a:r>
              <a:rPr lang="en-GB" dirty="0"/>
              <a:t/>
            </a:r>
            <a:br>
              <a:rPr lang="en-GB" dirty="0"/>
            </a:br>
            <a:r>
              <a:rPr lang="en-GB" sz="2700" dirty="0">
                <a:solidFill>
                  <a:schemeClr val="tx1"/>
                </a:solidFill>
              </a:rPr>
              <a:t>It is highly regarded by universities and employers</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You can </a:t>
            </a:r>
            <a:r>
              <a:rPr lang="en-GB" sz="2700" dirty="0" smtClean="0">
                <a:solidFill>
                  <a:schemeClr val="tx1"/>
                </a:solidFill>
              </a:rPr>
              <a:t>gain an advanced understanding of how the world became what it is today</a:t>
            </a:r>
            <a:r>
              <a:rPr lang="en-GB" sz="2700" dirty="0">
                <a:solidFill>
                  <a:schemeClr val="tx1"/>
                </a:solidFill>
              </a:rPr>
              <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You can </a:t>
            </a:r>
            <a:r>
              <a:rPr lang="en-GB" sz="2700" dirty="0" smtClean="0">
                <a:solidFill>
                  <a:schemeClr val="tx1"/>
                </a:solidFill>
              </a:rPr>
              <a:t>develop transferable and written skills, including critical thinking, analysis and debate</a:t>
            </a:r>
            <a:r>
              <a:rPr lang="en-GB" sz="2700" dirty="0">
                <a:solidFill>
                  <a:schemeClr val="tx1"/>
                </a:solidFill>
              </a:rPr>
              <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It can spark a lifelong interest in making sense of the past</a:t>
            </a:r>
            <a:r>
              <a:rPr lang="en-GB" sz="3100" dirty="0"/>
              <a:t/>
            </a:r>
            <a:br>
              <a:rPr lang="en-GB" sz="3100" dirty="0"/>
            </a:br>
            <a:endParaRPr lang="en-GB" dirty="0"/>
          </a:p>
        </p:txBody>
      </p:sp>
    </p:spTree>
    <p:extLst>
      <p:ext uri="{BB962C8B-B14F-4D97-AF65-F5344CB8AC3E}">
        <p14:creationId xmlns:p14="http://schemas.microsoft.com/office/powerpoint/2010/main" val="1598787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CA21-517C-4C47-8C7B-6D61E3962A2E}"/>
              </a:ext>
            </a:extLst>
          </p:cNvPr>
          <p:cNvSpPr>
            <a:spLocks noGrp="1"/>
          </p:cNvSpPr>
          <p:nvPr>
            <p:ph type="title"/>
          </p:nvPr>
        </p:nvSpPr>
        <p:spPr/>
        <p:txBody>
          <a:bodyPr/>
          <a:lstStyle/>
          <a:p>
            <a:r>
              <a:rPr lang="en-GB" dirty="0"/>
              <a:t>What will I study?</a:t>
            </a:r>
          </a:p>
        </p:txBody>
      </p:sp>
      <p:pic>
        <p:nvPicPr>
          <p:cNvPr id="6" name="Content Placeholder 5">
            <a:extLst>
              <a:ext uri="{FF2B5EF4-FFF2-40B4-BE49-F238E27FC236}">
                <a16:creationId xmlns:a16="http://schemas.microsoft.com/office/drawing/2014/main" id="{6A245C64-D873-4F4A-9B84-9CF43B823003}"/>
              </a:ext>
            </a:extLst>
          </p:cNvPr>
          <p:cNvPicPr>
            <a:picLocks noGrp="1" noChangeAspect="1"/>
          </p:cNvPicPr>
          <p:nvPr>
            <p:ph sz="half" idx="1"/>
          </p:nvPr>
        </p:nvPicPr>
        <p:blipFill>
          <a:blip r:embed="rId2">
            <a:extLst>
              <a:ext uri="{837473B0-CC2E-450A-ABE3-18F120FF3D39}">
                <a1611:picAttrSrcUrl xmlns="" xmlns:a1611="http://schemas.microsoft.com/office/drawing/2016/11/main" r:id="rId3"/>
              </a:ext>
            </a:extLst>
          </a:blip>
          <a:stretch>
            <a:fillRect/>
          </a:stretch>
        </p:blipFill>
        <p:spPr>
          <a:xfrm>
            <a:off x="677863" y="2637235"/>
            <a:ext cx="4183062" cy="2928143"/>
          </a:xfrm>
        </p:spPr>
      </p:pic>
      <p:sp>
        <p:nvSpPr>
          <p:cNvPr id="4" name="Content Placeholder 3">
            <a:extLst>
              <a:ext uri="{FF2B5EF4-FFF2-40B4-BE49-F238E27FC236}">
                <a16:creationId xmlns:a16="http://schemas.microsoft.com/office/drawing/2014/main" id="{22516B47-DF4B-4767-B354-6B990C1A4870}"/>
              </a:ext>
            </a:extLst>
          </p:cNvPr>
          <p:cNvSpPr>
            <a:spLocks noGrp="1"/>
          </p:cNvSpPr>
          <p:nvPr>
            <p:ph sz="half" idx="2"/>
          </p:nvPr>
        </p:nvSpPr>
        <p:spPr>
          <a:xfrm>
            <a:off x="5089968" y="1930400"/>
            <a:ext cx="4184034" cy="3880773"/>
          </a:xfrm>
        </p:spPr>
        <p:txBody>
          <a:bodyPr>
            <a:normAutofit/>
          </a:bodyPr>
          <a:lstStyle/>
          <a:p>
            <a:pPr marL="0" indent="0">
              <a:buNone/>
            </a:pPr>
            <a:r>
              <a:rPr lang="en-GB" b="1" dirty="0"/>
              <a:t>Year </a:t>
            </a:r>
            <a:r>
              <a:rPr lang="en-GB" b="1" dirty="0" smtClean="0"/>
              <a:t>13</a:t>
            </a:r>
            <a:endParaRPr lang="en-GB" b="1" dirty="0"/>
          </a:p>
          <a:p>
            <a:pPr marL="0" indent="0">
              <a:buNone/>
            </a:pPr>
            <a:r>
              <a:rPr lang="en-GB" b="1" dirty="0" smtClean="0"/>
              <a:t>AS 1</a:t>
            </a:r>
            <a:r>
              <a:rPr lang="en-GB" b="1" dirty="0"/>
              <a:t>: </a:t>
            </a:r>
            <a:r>
              <a:rPr lang="en-GB" b="1" dirty="0" smtClean="0"/>
              <a:t>Historical Investigations and interpretations</a:t>
            </a:r>
          </a:p>
          <a:p>
            <a:r>
              <a:rPr lang="en-GB" dirty="0" smtClean="0"/>
              <a:t>Germany 1919-1945</a:t>
            </a:r>
          </a:p>
          <a:p>
            <a:r>
              <a:rPr lang="en-GB" dirty="0" smtClean="0"/>
              <a:t>50% of AS and 20% of A Level</a:t>
            </a:r>
            <a:endParaRPr lang="en-GB" dirty="0"/>
          </a:p>
          <a:p>
            <a:endParaRPr lang="en-GB" b="1" dirty="0" smtClean="0"/>
          </a:p>
          <a:p>
            <a:pPr marL="0" indent="0">
              <a:buNone/>
            </a:pPr>
            <a:r>
              <a:rPr lang="en-GB" b="1" dirty="0" smtClean="0"/>
              <a:t>AS 2: Historical Conflict and Change</a:t>
            </a:r>
          </a:p>
          <a:p>
            <a:r>
              <a:rPr lang="en-GB" dirty="0" smtClean="0"/>
              <a:t>Russia 1914-1941</a:t>
            </a:r>
          </a:p>
          <a:p>
            <a:r>
              <a:rPr lang="en-GB" dirty="0" smtClean="0"/>
              <a:t>50% of AS and 20% of A Level</a:t>
            </a:r>
            <a:endParaRPr lang="en-GB" dirty="0"/>
          </a:p>
        </p:txBody>
      </p:sp>
    </p:spTree>
    <p:extLst>
      <p:ext uri="{BB962C8B-B14F-4D97-AF65-F5344CB8AC3E}">
        <p14:creationId xmlns:p14="http://schemas.microsoft.com/office/powerpoint/2010/main" val="508888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84AE-0A00-4233-9753-0FA7FF00AEFE}"/>
              </a:ext>
            </a:extLst>
          </p:cNvPr>
          <p:cNvSpPr>
            <a:spLocks noGrp="1"/>
          </p:cNvSpPr>
          <p:nvPr>
            <p:ph type="title"/>
          </p:nvPr>
        </p:nvSpPr>
        <p:spPr/>
        <p:txBody>
          <a:bodyPr/>
          <a:lstStyle/>
          <a:p>
            <a:r>
              <a:rPr lang="en-GB" dirty="0"/>
              <a:t>What will I study?</a:t>
            </a:r>
          </a:p>
        </p:txBody>
      </p:sp>
      <p:sp>
        <p:nvSpPr>
          <p:cNvPr id="4" name="Content Placeholder 3">
            <a:extLst>
              <a:ext uri="{FF2B5EF4-FFF2-40B4-BE49-F238E27FC236}">
                <a16:creationId xmlns:a16="http://schemas.microsoft.com/office/drawing/2014/main" id="{D9CE165F-1928-4026-BC65-34DEA0F04F16}"/>
              </a:ext>
            </a:extLst>
          </p:cNvPr>
          <p:cNvSpPr>
            <a:spLocks noGrp="1"/>
          </p:cNvSpPr>
          <p:nvPr>
            <p:ph sz="half" idx="2"/>
          </p:nvPr>
        </p:nvSpPr>
        <p:spPr/>
        <p:txBody>
          <a:bodyPr>
            <a:normAutofit/>
          </a:bodyPr>
          <a:lstStyle/>
          <a:p>
            <a:pPr marL="0" indent="0">
              <a:buNone/>
            </a:pPr>
            <a:r>
              <a:rPr lang="en-GB" b="1" dirty="0"/>
              <a:t>Year </a:t>
            </a:r>
            <a:r>
              <a:rPr lang="en-GB" b="1" dirty="0" smtClean="0"/>
              <a:t>14</a:t>
            </a:r>
            <a:endParaRPr lang="en-GB" b="1" dirty="0"/>
          </a:p>
          <a:p>
            <a:pPr marL="0" indent="0">
              <a:buNone/>
            </a:pPr>
            <a:r>
              <a:rPr lang="en-GB" b="1" dirty="0" smtClean="0"/>
              <a:t>A21: Change Over Time</a:t>
            </a:r>
          </a:p>
          <a:p>
            <a:r>
              <a:rPr lang="en-GB" dirty="0" smtClean="0"/>
              <a:t>Clash of Ideologies in Europe 1900-2000</a:t>
            </a:r>
          </a:p>
          <a:p>
            <a:r>
              <a:rPr lang="en-GB" dirty="0" smtClean="0"/>
              <a:t>20% of A Level</a:t>
            </a:r>
          </a:p>
          <a:p>
            <a:pPr marL="0" indent="0">
              <a:buNone/>
            </a:pPr>
            <a:r>
              <a:rPr lang="en-GB" b="1" dirty="0" smtClean="0"/>
              <a:t>A22: Historical Investigations and Interpretations</a:t>
            </a:r>
          </a:p>
          <a:p>
            <a:r>
              <a:rPr lang="en-GB" dirty="0" smtClean="0"/>
              <a:t>Ireland 1900-1925</a:t>
            </a:r>
          </a:p>
          <a:p>
            <a:r>
              <a:rPr lang="en-GB" dirty="0" smtClean="0"/>
              <a:t>40% of A Level</a:t>
            </a:r>
            <a:endParaRPr lang="en-GB" dirty="0"/>
          </a:p>
          <a:p>
            <a:endParaRPr lang="en-GB" dirty="0"/>
          </a:p>
          <a:p>
            <a:endParaRPr lang="en-GB" dirty="0"/>
          </a:p>
        </p:txBody>
      </p:sp>
      <p:pic>
        <p:nvPicPr>
          <p:cNvPr id="5" name="Content Placeholder 4" descr="irish proclamation | Come Here To Me!"/>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07927" y="2160588"/>
            <a:ext cx="2522934" cy="3881437"/>
          </a:xfrm>
        </p:spPr>
      </p:pic>
    </p:spTree>
    <p:extLst>
      <p:ext uri="{BB962C8B-B14F-4D97-AF65-F5344CB8AC3E}">
        <p14:creationId xmlns:p14="http://schemas.microsoft.com/office/powerpoint/2010/main" val="2160388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DF846-0ED3-40B9-A13D-F056F2517517}"/>
              </a:ext>
            </a:extLst>
          </p:cNvPr>
          <p:cNvSpPr>
            <a:spLocks noGrp="1"/>
          </p:cNvSpPr>
          <p:nvPr>
            <p:ph type="title"/>
          </p:nvPr>
        </p:nvSpPr>
        <p:spPr>
          <a:xfrm>
            <a:off x="677334" y="609600"/>
            <a:ext cx="8596668" cy="5143130"/>
          </a:xfrm>
        </p:spPr>
        <p:txBody>
          <a:bodyPr>
            <a:normAutofit/>
          </a:bodyPr>
          <a:lstStyle/>
          <a:p>
            <a:r>
              <a:rPr lang="en-GB" dirty="0"/>
              <a:t>How will I be assessed?</a:t>
            </a:r>
            <a:br>
              <a:rPr lang="en-GB" dirty="0"/>
            </a:br>
            <a:r>
              <a:rPr lang="en-GB" dirty="0"/>
              <a:t/>
            </a:r>
            <a:br>
              <a:rPr lang="en-GB" dirty="0"/>
            </a:br>
            <a:endParaRPr lang="en-GB"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114934520"/>
              </p:ext>
            </p:extLst>
          </p:nvPr>
        </p:nvGraphicFramePr>
        <p:xfrm>
          <a:off x="1404983" y="2248021"/>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704220321"/>
                    </a:ext>
                  </a:extLst>
                </a:gridCol>
                <a:gridCol w="4064000">
                  <a:extLst>
                    <a:ext uri="{9D8B030D-6E8A-4147-A177-3AD203B41FA5}">
                      <a16:colId xmlns:a16="http://schemas.microsoft.com/office/drawing/2014/main" val="1200126771"/>
                    </a:ext>
                  </a:extLst>
                </a:gridCol>
              </a:tblGrid>
              <a:tr h="370840">
                <a:tc>
                  <a:txBody>
                    <a:bodyPr/>
                    <a:lstStyle/>
                    <a:p>
                      <a:pPr algn="ctr"/>
                      <a:r>
                        <a:rPr lang="en-GB" dirty="0" smtClean="0"/>
                        <a:t>Content</a:t>
                      </a:r>
                      <a:endParaRPr lang="en-GB" dirty="0"/>
                    </a:p>
                  </a:txBody>
                  <a:tcPr/>
                </a:tc>
                <a:tc>
                  <a:txBody>
                    <a:bodyPr/>
                    <a:lstStyle/>
                    <a:p>
                      <a:pPr algn="ctr"/>
                      <a:r>
                        <a:rPr lang="en-GB" dirty="0" smtClean="0"/>
                        <a:t>Assessment</a:t>
                      </a:r>
                      <a:r>
                        <a:rPr lang="en-GB" baseline="0" dirty="0" smtClean="0"/>
                        <a:t> </a:t>
                      </a:r>
                      <a:endParaRPr lang="en-GB" dirty="0"/>
                    </a:p>
                  </a:txBody>
                  <a:tcPr/>
                </a:tc>
                <a:extLst>
                  <a:ext uri="{0D108BD9-81ED-4DB2-BD59-A6C34878D82A}">
                    <a16:rowId xmlns:a16="http://schemas.microsoft.com/office/drawing/2014/main" val="467335044"/>
                  </a:ext>
                </a:extLst>
              </a:tr>
              <a:tr h="370840">
                <a:tc>
                  <a:txBody>
                    <a:bodyPr/>
                    <a:lstStyle/>
                    <a:p>
                      <a:r>
                        <a:rPr lang="en-GB" dirty="0" smtClean="0"/>
                        <a:t>AS 1: Germany 1919-1945</a:t>
                      </a:r>
                      <a:endParaRPr lang="en-GB" dirty="0"/>
                    </a:p>
                  </a:txBody>
                  <a:tcPr/>
                </a:tc>
                <a:tc>
                  <a:txBody>
                    <a:bodyPr/>
                    <a:lstStyle/>
                    <a:p>
                      <a:r>
                        <a:rPr lang="en-GB" dirty="0" smtClean="0"/>
                        <a:t>External</a:t>
                      </a:r>
                      <a:r>
                        <a:rPr lang="en-GB" baseline="0" dirty="0" smtClean="0"/>
                        <a:t> Exam 1 hour 30 </a:t>
                      </a:r>
                      <a:r>
                        <a:rPr lang="en-GB" baseline="0" dirty="0" err="1" smtClean="0"/>
                        <a:t>mins</a:t>
                      </a:r>
                      <a:endParaRPr lang="en-GB" dirty="0"/>
                    </a:p>
                  </a:txBody>
                  <a:tcPr/>
                </a:tc>
                <a:extLst>
                  <a:ext uri="{0D108BD9-81ED-4DB2-BD59-A6C34878D82A}">
                    <a16:rowId xmlns:a16="http://schemas.microsoft.com/office/drawing/2014/main" val="3134230172"/>
                  </a:ext>
                </a:extLst>
              </a:tr>
              <a:tr h="370840">
                <a:tc>
                  <a:txBody>
                    <a:bodyPr/>
                    <a:lstStyle/>
                    <a:p>
                      <a:r>
                        <a:rPr lang="en-GB" dirty="0" smtClean="0"/>
                        <a:t>AS 2: Russia: 1914-1941</a:t>
                      </a:r>
                      <a:endParaRPr lang="en-GB" dirty="0"/>
                    </a:p>
                  </a:txBody>
                  <a:tcPr/>
                </a:tc>
                <a:tc>
                  <a:txBody>
                    <a:bodyPr/>
                    <a:lstStyle/>
                    <a:p>
                      <a:r>
                        <a:rPr lang="en-GB" dirty="0" smtClean="0"/>
                        <a:t>External Exam</a:t>
                      </a:r>
                      <a:r>
                        <a:rPr lang="en-GB" baseline="0" dirty="0" smtClean="0"/>
                        <a:t> 1 hour 30 </a:t>
                      </a:r>
                      <a:r>
                        <a:rPr lang="en-GB" baseline="0" dirty="0" err="1" smtClean="0"/>
                        <a:t>mins</a:t>
                      </a:r>
                      <a:endParaRPr lang="en-GB" dirty="0"/>
                    </a:p>
                  </a:txBody>
                  <a:tcPr/>
                </a:tc>
                <a:extLst>
                  <a:ext uri="{0D108BD9-81ED-4DB2-BD59-A6C34878D82A}">
                    <a16:rowId xmlns:a16="http://schemas.microsoft.com/office/drawing/2014/main" val="481648492"/>
                  </a:ext>
                </a:extLst>
              </a:tr>
              <a:tr h="370840">
                <a:tc>
                  <a:txBody>
                    <a:bodyPr/>
                    <a:lstStyle/>
                    <a:p>
                      <a:r>
                        <a:rPr lang="en-GB" dirty="0" smtClean="0"/>
                        <a:t>A21:</a:t>
                      </a:r>
                      <a:r>
                        <a:rPr lang="en-GB" baseline="0" dirty="0" smtClean="0"/>
                        <a:t> </a:t>
                      </a:r>
                      <a:r>
                        <a:rPr lang="en-GB" dirty="0" smtClean="0"/>
                        <a:t>Clash of Ideologies</a:t>
                      </a:r>
                      <a:endParaRPr lang="en-GB" dirty="0"/>
                    </a:p>
                  </a:txBody>
                  <a:tcPr/>
                </a:tc>
                <a:tc>
                  <a:txBody>
                    <a:bodyPr/>
                    <a:lstStyle/>
                    <a:p>
                      <a:r>
                        <a:rPr lang="en-GB" dirty="0" smtClean="0"/>
                        <a:t>External Exam</a:t>
                      </a:r>
                      <a:r>
                        <a:rPr lang="en-GB" baseline="0" dirty="0" smtClean="0"/>
                        <a:t> 1 hour 15 </a:t>
                      </a:r>
                      <a:r>
                        <a:rPr lang="en-GB" baseline="0" dirty="0" err="1" smtClean="0"/>
                        <a:t>mins</a:t>
                      </a:r>
                      <a:endParaRPr lang="en-GB" dirty="0"/>
                    </a:p>
                  </a:txBody>
                  <a:tcPr/>
                </a:tc>
                <a:extLst>
                  <a:ext uri="{0D108BD9-81ED-4DB2-BD59-A6C34878D82A}">
                    <a16:rowId xmlns:a16="http://schemas.microsoft.com/office/drawing/2014/main" val="1849993281"/>
                  </a:ext>
                </a:extLst>
              </a:tr>
              <a:tr h="370840">
                <a:tc>
                  <a:txBody>
                    <a:bodyPr/>
                    <a:lstStyle/>
                    <a:p>
                      <a:r>
                        <a:rPr lang="en-GB" dirty="0" smtClean="0"/>
                        <a:t>A22: Ireland</a:t>
                      </a:r>
                      <a:r>
                        <a:rPr lang="en-GB" baseline="0" dirty="0" smtClean="0"/>
                        <a:t> 1900-1925</a:t>
                      </a:r>
                      <a:endParaRPr lang="en-GB" dirty="0"/>
                    </a:p>
                  </a:txBody>
                  <a:tcPr/>
                </a:tc>
                <a:tc>
                  <a:txBody>
                    <a:bodyPr/>
                    <a:lstStyle/>
                    <a:p>
                      <a:r>
                        <a:rPr lang="en-GB" dirty="0" smtClean="0"/>
                        <a:t>External Exam 2 hours 30</a:t>
                      </a:r>
                      <a:r>
                        <a:rPr lang="en-GB" baseline="0" dirty="0" smtClean="0"/>
                        <a:t> </a:t>
                      </a:r>
                      <a:r>
                        <a:rPr lang="en-GB" baseline="0" dirty="0" err="1" smtClean="0"/>
                        <a:t>mins</a:t>
                      </a:r>
                      <a:endParaRPr lang="en-GB" dirty="0"/>
                    </a:p>
                  </a:txBody>
                  <a:tcPr/>
                </a:tc>
                <a:extLst>
                  <a:ext uri="{0D108BD9-81ED-4DB2-BD59-A6C34878D82A}">
                    <a16:rowId xmlns:a16="http://schemas.microsoft.com/office/drawing/2014/main" val="1144440910"/>
                  </a:ext>
                </a:extLst>
              </a:tr>
            </a:tbl>
          </a:graphicData>
        </a:graphic>
      </p:graphicFrame>
    </p:spTree>
    <p:extLst>
      <p:ext uri="{BB962C8B-B14F-4D97-AF65-F5344CB8AC3E}">
        <p14:creationId xmlns:p14="http://schemas.microsoft.com/office/powerpoint/2010/main" val="3664454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CCED-DFDD-4B2E-9CA1-9B188404C839}"/>
              </a:ext>
            </a:extLst>
          </p:cNvPr>
          <p:cNvSpPr>
            <a:spLocks noGrp="1"/>
          </p:cNvSpPr>
          <p:nvPr>
            <p:ph type="title"/>
          </p:nvPr>
        </p:nvSpPr>
        <p:spPr/>
        <p:txBody>
          <a:bodyPr>
            <a:normAutofit fontScale="90000"/>
          </a:bodyPr>
          <a:lstStyle/>
          <a:p>
            <a:r>
              <a:rPr lang="en-GB" dirty="0"/>
              <a:t>How can I find out more?</a:t>
            </a:r>
            <a:br>
              <a:rPr lang="en-GB" dirty="0"/>
            </a:br>
            <a:r>
              <a:rPr lang="en-GB" dirty="0"/>
              <a:t/>
            </a:r>
            <a:br>
              <a:rPr lang="en-GB" dirty="0"/>
            </a:br>
            <a:r>
              <a:rPr lang="en-GB" dirty="0"/>
              <a:t/>
            </a:r>
            <a:br>
              <a:rPr lang="en-GB" dirty="0"/>
            </a:br>
            <a:r>
              <a:rPr lang="en-GB" sz="2700" dirty="0">
                <a:solidFill>
                  <a:schemeClr val="tx1"/>
                </a:solidFill>
              </a:rPr>
              <a:t>Email Mrs Speers if you have any questions:</a:t>
            </a:r>
            <a:br>
              <a:rPr lang="en-GB" sz="2700" dirty="0">
                <a:solidFill>
                  <a:schemeClr val="tx1"/>
                </a:solidFill>
              </a:rPr>
            </a:br>
            <a:r>
              <a:rPr lang="en-GB" sz="2700" dirty="0">
                <a:solidFill>
                  <a:schemeClr val="tx1"/>
                </a:solidFill>
              </a:rPr>
              <a:t>									</a:t>
            </a:r>
            <a:r>
              <a:rPr lang="en-GB" sz="2700" dirty="0">
                <a:solidFill>
                  <a:schemeClr val="tx1"/>
                </a:solidFill>
                <a:hlinkClick r:id="rId2">
                  <a:extLst>
                    <a:ext uri="{A12FA001-AC4F-418D-AE19-62706E023703}">
                      <ahyp:hlinkClr xmlns="" xmlns:ahyp="http://schemas.microsoft.com/office/drawing/2018/hyperlinkcolor" val="tx"/>
                    </a:ext>
                  </a:extLst>
                </a:hlinkClick>
              </a:rPr>
              <a:t>fspeers638@c2kni.net</a:t>
            </a:r>
            <a:r>
              <a:rPr lang="en-GB" sz="2700">
                <a:solidFill>
                  <a:schemeClr val="tx1"/>
                </a:solidFill>
              </a:rPr>
              <a:t/>
            </a:r>
            <a:br>
              <a:rPr lang="en-GB" sz="270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Speak to someone in Year </a:t>
            </a:r>
            <a:r>
              <a:rPr lang="en-GB" sz="2700" dirty="0" smtClean="0">
                <a:solidFill>
                  <a:schemeClr val="tx1"/>
                </a:solidFill>
              </a:rPr>
              <a:t>13 </a:t>
            </a:r>
            <a:r>
              <a:rPr lang="en-GB" sz="2700" dirty="0">
                <a:solidFill>
                  <a:schemeClr val="tx1"/>
                </a:solidFill>
              </a:rPr>
              <a:t>or </a:t>
            </a:r>
            <a:r>
              <a:rPr lang="en-GB" sz="2700" dirty="0" smtClean="0">
                <a:solidFill>
                  <a:schemeClr val="tx1"/>
                </a:solidFill>
              </a:rPr>
              <a:t>14 </a:t>
            </a:r>
            <a:r>
              <a:rPr lang="en-GB" sz="2700" dirty="0">
                <a:solidFill>
                  <a:schemeClr val="tx1"/>
                </a:solidFill>
              </a:rPr>
              <a:t>who is already studying History!</a:t>
            </a:r>
            <a:endParaRPr lang="en-GB" dirty="0">
              <a:solidFill>
                <a:schemeClr val="tx1"/>
              </a:solidFill>
            </a:endParaRPr>
          </a:p>
        </p:txBody>
      </p:sp>
    </p:spTree>
    <p:extLst>
      <p:ext uri="{BB962C8B-B14F-4D97-AF65-F5344CB8AC3E}">
        <p14:creationId xmlns:p14="http://schemas.microsoft.com/office/powerpoint/2010/main" val="305231688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TotalTime>
  <Words>248</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AS/A Level History</vt:lpstr>
      <vt:lpstr>Why study History?  It is highly regarded by universities and employers  You can gain an advanced understanding of how the world became what it is today  You can develop transferable and written skills, including critical thinking, analysis and debate  It can spark a lifelong interest in making sense of the past </vt:lpstr>
      <vt:lpstr>What will I study?</vt:lpstr>
      <vt:lpstr>What will I study?</vt:lpstr>
      <vt:lpstr>How will I be assessed?  </vt:lpstr>
      <vt:lpstr>How can I find out more?   Email Mrs Speers if you have any questions:          fspeers638@c2kni.net   Speak to someone in Year 13 or 14 who is already studying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History</dc:title>
  <dc:creator>Fiona Speers</dc:creator>
  <cp:lastModifiedBy>F Speers</cp:lastModifiedBy>
  <cp:revision>11</cp:revision>
  <dcterms:created xsi:type="dcterms:W3CDTF">2021-01-11T14:58:39Z</dcterms:created>
  <dcterms:modified xsi:type="dcterms:W3CDTF">2022-01-07T13:21:45Z</dcterms:modified>
</cp:coreProperties>
</file>